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2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789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0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433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92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85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6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071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9554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578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203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73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3F4FB-C19F-4178-B30A-CC2D677333B7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921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3293"/>
            <a:ext cx="9144000" cy="1489032"/>
          </a:xfrm>
        </p:spPr>
        <p:txBody>
          <a:bodyPr/>
          <a:lstStyle/>
          <a:p>
            <a:r>
              <a:rPr lang="nl-NL" dirty="0" smtClean="0"/>
              <a:t>Fitting of </a:t>
            </a:r>
            <a:r>
              <a:rPr lang="nl-NL" dirty="0" err="1" smtClean="0"/>
              <a:t>Hex</a:t>
            </a:r>
            <a:r>
              <a:rPr lang="nl-NL" dirty="0" smtClean="0"/>
              <a:t>-Ge spectra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266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252797" y="1075622"/>
            <a:ext cx="347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, 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1" b="10150"/>
          <a:stretch/>
        </p:blipFill>
        <p:spPr>
          <a:xfrm>
            <a:off x="8905103" y="125905"/>
            <a:ext cx="3138616" cy="65750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9" t="9424" r="8027" b="6632"/>
          <a:stretch/>
        </p:blipFill>
        <p:spPr>
          <a:xfrm>
            <a:off x="778892" y="1494025"/>
            <a:ext cx="5030472" cy="25425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8" t="8882" r="8027" b="6092"/>
          <a:stretch/>
        </p:blipFill>
        <p:spPr>
          <a:xfrm>
            <a:off x="778892" y="4234853"/>
            <a:ext cx="5030472" cy="256136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85470" y="1317881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</a:t>
            </a:r>
            <a:r>
              <a:rPr lang="nl-NL" sz="2400" b="1" dirty="0" smtClean="0"/>
              <a:t>-series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47558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252797" y="1075622"/>
            <a:ext cx="347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, 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607" y="1159173"/>
            <a:ext cx="7462345" cy="57296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82850" y="1643702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</a:t>
            </a:r>
            <a:r>
              <a:rPr lang="nl-NL" sz="2400" b="1" dirty="0" smtClean="0"/>
              <a:t>-series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279389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727555" y="1722045"/>
                <a:ext cx="6083397" cy="15715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unc>
                            <m:func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36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nl-NL" sz="3600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num>
                                    <m:den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 −1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nl-NL" sz="3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555" y="1722045"/>
                <a:ext cx="6083397" cy="157158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13863" y="3487169"/>
            <a:ext cx="401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,d 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155526" y="4238650"/>
                <a:ext cx="5817273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In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 smtClean="0"/>
                  <a:t> is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absorptivity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instead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, </a:t>
                </a:r>
                <a:r>
                  <a:rPr lang="nl-NL" dirty="0" err="1" smtClean="0"/>
                  <a:t>this</a:t>
                </a:r>
                <a:r>
                  <a:rPr lang="nl-NL" dirty="0" smtClean="0"/>
                  <a:t> is </a:t>
                </a:r>
                <a:r>
                  <a:rPr lang="nl-NL" dirty="0" err="1" smtClean="0"/>
                  <a:t>to</a:t>
                </a:r>
                <a:r>
                  <a:rPr lang="nl-NL" dirty="0" smtClean="0"/>
                  <a:t> correct </a:t>
                </a:r>
                <a:r>
                  <a:rPr lang="nl-NL" dirty="0" err="1" smtClean="0"/>
                  <a:t>for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reflections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from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surface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and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reabsorption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given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by</a:t>
                </a:r>
                <a:r>
                  <a:rPr lang="nl-NL" dirty="0" smtClean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=1−</m:t>
                      </m:r>
                      <m:func>
                        <m:func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nl-NL" dirty="0" smtClean="0"/>
              </a:p>
              <a:p>
                <a:r>
                  <a:rPr lang="nl-NL" dirty="0" smtClean="0"/>
                  <a:t>In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nl-NL" dirty="0" smtClean="0"/>
                  <a:t> is a </a:t>
                </a:r>
                <a:r>
                  <a:rPr lang="nl-NL" dirty="0" err="1" smtClean="0"/>
                  <a:t>characteristic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length</a:t>
                </a:r>
                <a:r>
                  <a:rPr lang="nl-NL" dirty="0" smtClean="0"/>
                  <a:t> but I </a:t>
                </a:r>
                <a:r>
                  <a:rPr lang="nl-NL" dirty="0" err="1" smtClean="0"/>
                  <a:t>just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absorb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into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has a fitting parameter. </a:t>
                </a:r>
                <a:endParaRPr lang="nl-NL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5526" y="4238650"/>
                <a:ext cx="5817273" cy="2031325"/>
              </a:xfrm>
              <a:prstGeom prst="rect">
                <a:avLst/>
              </a:prstGeom>
              <a:blipFill rotWithShape="0">
                <a:blip r:embed="rId3"/>
                <a:stretch>
                  <a:fillRect l="-943" t="-1497" b="-359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586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706594" y="1352838"/>
                <a:ext cx="3386376" cy="8730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unc>
                            <m:func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20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nl-NL" sz="2000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num>
                                    <m:den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 −1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6594" y="1352838"/>
                <a:ext cx="3386376" cy="87306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6689" y="1352838"/>
                <a:ext cx="581727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The </a:t>
                </a:r>
                <a:r>
                  <a:rPr lang="nl-NL" dirty="0" err="1" smtClean="0"/>
                  <a:t>problem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this</a:t>
                </a:r>
                <a:r>
                  <a:rPr lang="nl-NL" dirty="0" smtClean="0"/>
                  <a:t> model is </a:t>
                </a:r>
                <a:r>
                  <a:rPr lang="nl-NL" dirty="0" err="1" smtClean="0"/>
                  <a:t>that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it</a:t>
                </a:r>
                <a:r>
                  <a:rPr lang="nl-NL" dirty="0" smtClean="0"/>
                  <a:t> has a </a:t>
                </a:r>
                <a:r>
                  <a:rPr lang="nl-NL" dirty="0" err="1" smtClean="0"/>
                  <a:t>singularity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when</a:t>
                </a:r>
                <a:r>
                  <a:rPr lang="nl-NL" dirty="0" smtClean="0"/>
                  <a:t>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nl-NL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nl-NL" dirty="0" smtClean="0"/>
                  <a:t>. </a:t>
                </a:r>
                <a:r>
                  <a:rPr lang="nl-NL" dirty="0" err="1" smtClean="0"/>
                  <a:t>This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can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understood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because</a:t>
                </a:r>
                <a:r>
                  <a:rPr lang="nl-NL" dirty="0" smtClean="0"/>
                  <a:t> we </a:t>
                </a:r>
                <a:r>
                  <a:rPr lang="nl-NL" dirty="0" err="1" smtClean="0"/>
                  <a:t>assume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to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</a:t>
                </a:r>
                <a:r>
                  <a:rPr lang="nl-NL" dirty="0" smtClean="0"/>
                  <a:t> independent of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occupation</a:t>
                </a:r>
                <a:r>
                  <a:rPr lang="nl-NL" dirty="0" smtClean="0"/>
                  <a:t> </a:t>
                </a:r>
                <a:endParaRPr lang="nl-NL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689" y="1352838"/>
                <a:ext cx="5817273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838" t="-3974" b="-993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47966" y="3404338"/>
                <a:ext cx="6458628" cy="2602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Correcting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for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occupation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gives</a:t>
                </a:r>
                <a:r>
                  <a:rPr lang="nl-NL" dirty="0" smtClean="0"/>
                  <a:t>:</a:t>
                </a:r>
              </a:p>
              <a:p>
                <a:endParaRPr lang="nl-N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𝑐𝑜𝑟𝑟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nl-NL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nl-N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 b="0" i="0" smtClean="0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𝑘𝑇</m:t>
                                          </m:r>
                                        </m:den>
                                      </m:f>
                                    </m:e>
                                  </m:d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f>
                                    <m:f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func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nl-NL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i="1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𝑘𝑇</m:t>
                                          </m:r>
                                        </m:den>
                                      </m:f>
                                    </m:e>
                                  </m:d>
                                  <m:r>
                                    <a:rPr lang="nl-NL" i="1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f>
                                    <m:fPr>
                                      <m:ctrlPr>
                                        <a:rPr lang="nl-N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func>
                              <m:r>
                                <a:rPr lang="nl-NL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nl-NL" dirty="0" smtClean="0"/>
              </a:p>
              <a:p>
                <a:endParaRPr lang="nl-NL" b="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nl-NL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nl-NL" i="1"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func>
                              <m:funcPr>
                                <m:ctrlP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nl-NL" b="0" i="0" smtClean="0">
                                    <a:latin typeface="Cambria Math" panose="02040503050406030204" pitchFamily="18" charset="0"/>
                                  </a:rPr>
                                  <m:t>exp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nl-N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nl-NL" b="0" i="0" smtClean="0">
                                            <a:latin typeface="Cambria Math" panose="02040503050406030204" pitchFamily="18" charset="0"/>
                                          </a:rPr>
                                          <m:t>Δ</m:t>
                                        </m:r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num>
                                      <m:den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𝑘𝑇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</m:func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</m:e>
                    </m:d>
                  </m:oMath>
                </a14:m>
                <a:r>
                  <a:rPr lang="nl-NL" dirty="0" smtClean="0"/>
                  <a:t>   </a:t>
                </a:r>
                <a:r>
                  <a:rPr lang="nl-NL" b="1" dirty="0" err="1" smtClean="0"/>
                  <a:t>When</a:t>
                </a:r>
                <a:r>
                  <a:rPr lang="nl-NL" b="1" dirty="0" smtClean="0"/>
                  <a:t> </a:t>
                </a:r>
                <a:r>
                  <a:rPr lang="nl-NL" b="1" dirty="0" err="1" smtClean="0"/>
                  <a:t>assuming</a:t>
                </a:r>
                <a:r>
                  <a:rPr lang="nl-NL" b="1" dirty="0"/>
                  <a:t> </a:t>
                </a:r>
                <a:r>
                  <a:rPr lang="nl-NL" b="1" dirty="0" err="1" smtClean="0"/>
                  <a:t>intrinsic</a:t>
                </a:r>
                <a:r>
                  <a:rPr lang="nl-NL" b="1" dirty="0" smtClean="0"/>
                  <a:t>.</a:t>
                </a:r>
                <a:endParaRPr lang="nl-NL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66" y="3404338"/>
                <a:ext cx="6458628" cy="2602123"/>
              </a:xfrm>
              <a:prstGeom prst="rect">
                <a:avLst/>
              </a:prstGeom>
              <a:blipFill rotWithShape="0">
                <a:blip r:embed="rId4"/>
                <a:stretch>
                  <a:fillRect l="-850" t="-117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5879" y="3059533"/>
            <a:ext cx="5646121" cy="37149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7567" y="3225305"/>
            <a:ext cx="11811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T-series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1" t="10856" r="6549" b="10217"/>
          <a:stretch/>
        </p:blipFill>
        <p:spPr>
          <a:xfrm>
            <a:off x="9417269" y="114189"/>
            <a:ext cx="2774731" cy="67088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7" t="9073" r="9311" b="5582"/>
          <a:stretch/>
        </p:blipFill>
        <p:spPr>
          <a:xfrm>
            <a:off x="635535" y="4289652"/>
            <a:ext cx="6905297" cy="242936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1" t="8556" r="8707" b="5324"/>
          <a:stretch/>
        </p:blipFill>
        <p:spPr>
          <a:xfrm>
            <a:off x="635535" y="1670185"/>
            <a:ext cx="6905297" cy="243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52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T-series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97" y="2336217"/>
            <a:ext cx="2715098" cy="34852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3" t="7091" r="3423" b="7013"/>
          <a:stretch/>
        </p:blipFill>
        <p:spPr>
          <a:xfrm>
            <a:off x="5713933" y="2207172"/>
            <a:ext cx="6212203" cy="37627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795" y="2483362"/>
            <a:ext cx="2937915" cy="340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6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P-series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1" t="8556" r="8965" b="4548"/>
          <a:stretch/>
        </p:blipFill>
        <p:spPr>
          <a:xfrm>
            <a:off x="336331" y="1577849"/>
            <a:ext cx="6737131" cy="24005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8" t="8298" r="8965" b="5064"/>
          <a:stretch/>
        </p:blipFill>
        <p:spPr>
          <a:xfrm>
            <a:off x="336331" y="4122651"/>
            <a:ext cx="6737131" cy="23832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8" b="9579"/>
          <a:stretch/>
        </p:blipFill>
        <p:spPr>
          <a:xfrm>
            <a:off x="9049407" y="150915"/>
            <a:ext cx="3142593" cy="667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</a:t>
            </a:r>
            <a:r>
              <a:rPr lang="nl-NL" sz="2400" b="1" dirty="0" smtClean="0"/>
              <a:t>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" t="6589" r="4116" b="6208"/>
          <a:stretch/>
        </p:blipFill>
        <p:spPr>
          <a:xfrm>
            <a:off x="4920843" y="2049517"/>
            <a:ext cx="6840234" cy="45951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9" t="4598" r="2981" b="3908"/>
          <a:stretch/>
        </p:blipFill>
        <p:spPr>
          <a:xfrm>
            <a:off x="247966" y="1860330"/>
            <a:ext cx="3733021" cy="479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5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3293"/>
            <a:ext cx="9144000" cy="1489032"/>
          </a:xfrm>
        </p:spPr>
        <p:txBody>
          <a:bodyPr/>
          <a:lstStyle/>
          <a:p>
            <a:r>
              <a:rPr lang="nl-NL" dirty="0" smtClean="0"/>
              <a:t>Model 1: </a:t>
            </a:r>
            <a:r>
              <a:rPr lang="nl-NL" dirty="0" err="1" smtClean="0"/>
              <a:t>Simplest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58431" y="2367002"/>
                <a:ext cx="460138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 ~</m:t>
                      </m:r>
                      <m:sSup>
                        <m:sSup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d>
                        </m:e>
                        <m:sup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l-NL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431" y="2367002"/>
                <a:ext cx="4601388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990334" y="3642486"/>
            <a:ext cx="1632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Matrix element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5556422" y="4620056"/>
            <a:ext cx="1252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Fermi Dirac</a:t>
            </a:r>
            <a:endParaRPr lang="nl-NL" dirty="0"/>
          </a:p>
        </p:txBody>
      </p:sp>
      <p:sp>
        <p:nvSpPr>
          <p:cNvPr id="6" name="TextBox 5"/>
          <p:cNvSpPr txBox="1"/>
          <p:nvPr/>
        </p:nvSpPr>
        <p:spPr>
          <a:xfrm>
            <a:off x="7824766" y="3667890"/>
            <a:ext cx="2234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Joint </a:t>
            </a:r>
            <a:r>
              <a:rPr lang="nl-NL" dirty="0" err="1" smtClean="0"/>
              <a:t>Density</a:t>
            </a:r>
            <a:r>
              <a:rPr lang="nl-NL" dirty="0" smtClean="0"/>
              <a:t> of </a:t>
            </a:r>
            <a:r>
              <a:rPr lang="nl-NL" dirty="0" err="1" smtClean="0"/>
              <a:t>states</a:t>
            </a:r>
            <a:endParaRPr lang="nl-NL" dirty="0"/>
          </a:p>
        </p:txBody>
      </p:sp>
      <p:cxnSp>
        <p:nvCxnSpPr>
          <p:cNvPr id="8" name="Straight Arrow Connector 7"/>
          <p:cNvCxnSpPr>
            <a:stCxn id="4" idx="0"/>
          </p:cNvCxnSpPr>
          <p:nvPr/>
        </p:nvCxnSpPr>
        <p:spPr>
          <a:xfrm flipV="1">
            <a:off x="3806712" y="2998573"/>
            <a:ext cx="1185418" cy="64391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</p:cNvCxnSpPr>
          <p:nvPr/>
        </p:nvCxnSpPr>
        <p:spPr>
          <a:xfrm flipV="1">
            <a:off x="6182491" y="3225800"/>
            <a:ext cx="119455" cy="13942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0"/>
          </p:cNvCxnSpPr>
          <p:nvPr/>
        </p:nvCxnSpPr>
        <p:spPr>
          <a:xfrm flipH="1" flipV="1">
            <a:off x="8031892" y="3035987"/>
            <a:ext cx="909879" cy="6319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14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3293"/>
            <a:ext cx="9144000" cy="1489032"/>
          </a:xfrm>
        </p:spPr>
        <p:txBody>
          <a:bodyPr/>
          <a:lstStyle/>
          <a:p>
            <a:r>
              <a:rPr lang="nl-NL" dirty="0" smtClean="0"/>
              <a:t>Model 1: </a:t>
            </a:r>
            <a:r>
              <a:rPr lang="nl-NL" dirty="0" err="1" smtClean="0"/>
              <a:t>Simplest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58431" y="2367002"/>
                <a:ext cx="460138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 ~</m:t>
                      </m:r>
                      <m:sSup>
                        <m:sSup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d>
                        </m:e>
                        <m:sup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l-NL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431" y="2367002"/>
                <a:ext cx="4601388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990334" y="3642486"/>
            <a:ext cx="192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Assumed</a:t>
            </a:r>
            <a:r>
              <a:rPr lang="nl-NL" dirty="0" smtClean="0"/>
              <a:t> Constant</a:t>
            </a:r>
            <a:endParaRPr lang="nl-NL" dirty="0"/>
          </a:p>
        </p:txBody>
      </p:sp>
      <p:cxnSp>
        <p:nvCxnSpPr>
          <p:cNvPr id="8" name="Straight Arrow Connector 7"/>
          <p:cNvCxnSpPr>
            <a:stCxn id="4" idx="0"/>
          </p:cNvCxnSpPr>
          <p:nvPr/>
        </p:nvCxnSpPr>
        <p:spPr>
          <a:xfrm flipV="1">
            <a:off x="3954957" y="2998574"/>
            <a:ext cx="1037173" cy="6439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182491" y="3225800"/>
            <a:ext cx="119455" cy="13942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8031892" y="3035987"/>
            <a:ext cx="909879" cy="6319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87630" y="4751161"/>
                <a:ext cx="5167056" cy="20697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nl-NL" b="0" i="1" dirty="0" smtClean="0">
                  <a:latin typeface="Cambria Math" panose="02040503050406030204" pitchFamily="18" charset="0"/>
                </a:endParaRPr>
              </a:p>
              <a:p>
                <a:endParaRPr lang="nl-NL" b="0" i="1" dirty="0" smtClean="0">
                  <a:latin typeface="Cambria Math" panose="02040503050406030204" pitchFamily="18" charset="0"/>
                </a:endParaRPr>
              </a:p>
              <a:p>
                <a:r>
                  <a:rPr lang="nl-NL" b="0" dirty="0" smtClean="0"/>
                  <a:t> 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func>
                          <m:func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nl-NL" b="0" i="0" smtClean="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nl-N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nl-NL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nl-NL" b="0" i="1" smtClean="0">
                                        <a:latin typeface="Cambria Math" panose="02040503050406030204" pitchFamily="18" charset="0"/>
                                      </a:rPr>
                                      <m:t>𝑘𝑇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func>
                      </m:den>
                    </m:f>
                    <m:r>
                      <a:rPr lang="nl-NL" b="0" i="1" smtClean="0"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begChr m:val="["/>
                        <m:endChr m:val="]"/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func>
                              <m:funcPr>
                                <m:ctrlP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nl-NL" b="0" i="0" smtClean="0">
                                    <a:latin typeface="Cambria Math" panose="02040503050406030204" pitchFamily="18" charset="0"/>
                                  </a:rPr>
                                  <m:t>exp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nl-N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  <m:t>𝑓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𝑘𝑇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e>
                            </m:func>
                          </m:den>
                        </m:f>
                      </m:e>
                    </m:d>
                  </m:oMath>
                </a14:m>
                <a:endParaRPr lang="nl-NL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≈</m:t>
                      </m:r>
                      <m:func>
                        <m:func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𝑘𝑇</m:t>
                                  </m:r>
                                </m:den>
                              </m:f>
                            </m:e>
                          </m:d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≈</m:t>
                          </m:r>
                          <m:func>
                            <m:func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num>
                                    <m:den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nl-NL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≈</m:t>
                              </m:r>
                              <m:func>
                                <m:funcPr>
                                  <m:ctrlPr>
                                    <a:rPr lang="nl-NL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nl-NL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  <m:r>
                                            <a:rPr lang="nl-NL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  <m:r>
                                            <a:rPr lang="nl-NL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b="0" i="1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b="0" i="1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b="0" i="1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𝑘𝑇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nl-NL" dirty="0" smtClean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7630" y="4751161"/>
                <a:ext cx="5167056" cy="206973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259819" y="3827152"/>
                <a:ext cx="1694503" cy="6549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nl-NL" dirty="0" smtClean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819" y="3827152"/>
                <a:ext cx="1694503" cy="654923"/>
              </a:xfrm>
              <a:prstGeom prst="rect">
                <a:avLst/>
              </a:prstGeom>
              <a:blipFill rotWithShape="0">
                <a:blip r:embed="rId4"/>
                <a:stretch>
                  <a:fillRect t="-93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00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17347"/>
            <a:ext cx="9144000" cy="1489032"/>
          </a:xfrm>
        </p:spPr>
        <p:txBody>
          <a:bodyPr/>
          <a:lstStyle/>
          <a:p>
            <a:r>
              <a:rPr lang="nl-NL" dirty="0" smtClean="0"/>
              <a:t>Model 1: </a:t>
            </a:r>
            <a:r>
              <a:rPr lang="nl-NL" dirty="0" err="1" smtClean="0"/>
              <a:t>Simplest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78625" y="1647904"/>
                <a:ext cx="460138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 ~</m:t>
                      </m:r>
                      <m:sSup>
                        <m:sSup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d>
                        </m:e>
                        <m:sup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l-NL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25" y="1647904"/>
                <a:ext cx="4601388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78625" y="2502926"/>
                <a:ext cx="8279895" cy="16538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unc>
                            <m:func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36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nl-NL" sz="3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nl-NL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𝑔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func>
                        </m:den>
                      </m:f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l-NL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36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nl-NL" sz="36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nl-NL" sz="3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25" y="2502926"/>
                <a:ext cx="8279895" cy="165385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8683" y="3492478"/>
            <a:ext cx="4903317" cy="320112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906897" y="3838833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T=200K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841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518" y="166774"/>
            <a:ext cx="9144000" cy="945334"/>
          </a:xfrm>
        </p:spPr>
        <p:txBody>
          <a:bodyPr/>
          <a:lstStyle/>
          <a:p>
            <a:r>
              <a:rPr lang="nl-NL" dirty="0" smtClean="0"/>
              <a:t>Model 1: </a:t>
            </a:r>
            <a:r>
              <a:rPr lang="nl-NL" dirty="0" err="1" smtClean="0"/>
              <a:t>Simplest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247135" y="1021492"/>
            <a:ext cx="320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9" t="7966" r="7201" b="4837"/>
          <a:stretch/>
        </p:blipFill>
        <p:spPr>
          <a:xfrm>
            <a:off x="617836" y="4076038"/>
            <a:ext cx="5148650" cy="26542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0" t="8882" r="7400" b="5664"/>
          <a:stretch/>
        </p:blipFill>
        <p:spPr>
          <a:xfrm>
            <a:off x="617837" y="1441622"/>
            <a:ext cx="5173036" cy="26344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9" b="9970"/>
          <a:stretch/>
        </p:blipFill>
        <p:spPr>
          <a:xfrm>
            <a:off x="8592065" y="0"/>
            <a:ext cx="3204519" cy="679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1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2150" y="2260021"/>
                <a:ext cx="2991203" cy="5879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50" y="2260021"/>
                <a:ext cx="2991203" cy="58798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47966" y="1289260"/>
            <a:ext cx="731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Idea is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smoothen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onset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account </a:t>
            </a:r>
            <a:r>
              <a:rPr lang="nl-NL" dirty="0" err="1" smtClean="0"/>
              <a:t>for</a:t>
            </a:r>
            <a:r>
              <a:rPr lang="nl-NL" dirty="0" smtClean="0"/>
              <a:t> Gap </a:t>
            </a:r>
            <a:r>
              <a:rPr lang="nl-NL" dirty="0" err="1" smtClean="0"/>
              <a:t>states</a:t>
            </a:r>
            <a:r>
              <a:rPr lang="nl-NL" dirty="0" smtClean="0"/>
              <a:t>, </a:t>
            </a:r>
            <a:r>
              <a:rPr lang="nl-NL" dirty="0" err="1" smtClean="0"/>
              <a:t>using</a:t>
            </a:r>
            <a:r>
              <a:rPr lang="nl-NL" dirty="0" smtClean="0"/>
              <a:t> a </a:t>
            </a:r>
            <a:r>
              <a:rPr lang="nl-NL" dirty="0" err="1" smtClean="0"/>
              <a:t>convolution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4860" y="3501644"/>
                <a:ext cx="4685642" cy="1141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nl-NL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60" y="3501644"/>
                <a:ext cx="4685642" cy="11414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47966" y="5272553"/>
                <a:ext cx="4812536" cy="12593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66" y="5272553"/>
                <a:ext cx="4812536" cy="125931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6525" y="1788679"/>
            <a:ext cx="4953453" cy="25094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0971" y="4391358"/>
            <a:ext cx="4869007" cy="24666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26195" y="1942199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6195" y="1942199"/>
                <a:ext cx="619080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7843" r="-8824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804454" y="4504547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454" y="4504547"/>
                <a:ext cx="619080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7843" r="-8824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708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2150" y="2260021"/>
                <a:ext cx="2991203" cy="5879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50" y="2260021"/>
                <a:ext cx="2991203" cy="58798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47966" y="1289260"/>
            <a:ext cx="731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Idea is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smoothen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onset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account </a:t>
            </a:r>
            <a:r>
              <a:rPr lang="nl-NL" dirty="0" err="1" smtClean="0"/>
              <a:t>for</a:t>
            </a:r>
            <a:r>
              <a:rPr lang="nl-NL" dirty="0" smtClean="0"/>
              <a:t> Gap </a:t>
            </a:r>
            <a:r>
              <a:rPr lang="nl-NL" dirty="0" err="1" smtClean="0"/>
              <a:t>states</a:t>
            </a:r>
            <a:r>
              <a:rPr lang="nl-NL" dirty="0" smtClean="0"/>
              <a:t>, </a:t>
            </a:r>
            <a:r>
              <a:rPr lang="nl-NL" dirty="0" err="1" smtClean="0"/>
              <a:t>using</a:t>
            </a:r>
            <a:r>
              <a:rPr lang="nl-NL" dirty="0" smtClean="0"/>
              <a:t> a </a:t>
            </a:r>
            <a:r>
              <a:rPr lang="nl-NL" dirty="0" err="1" smtClean="0"/>
              <a:t>convolution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4860" y="3501644"/>
                <a:ext cx="4685642" cy="1141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nl-NL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60" y="3501644"/>
                <a:ext cx="4685642" cy="11414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47966" y="5272553"/>
                <a:ext cx="4812536" cy="12593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66" y="5272553"/>
                <a:ext cx="4812536" cy="125931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6525" y="1788679"/>
            <a:ext cx="4953453" cy="25094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0971" y="4391358"/>
            <a:ext cx="4869007" cy="24666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26195" y="1942199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6195" y="1942199"/>
                <a:ext cx="619080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7843" r="-8824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804454" y="4504547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454" y="4504547"/>
                <a:ext cx="619080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7843" r="-8824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2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252797" y="1075622"/>
            <a:ext cx="347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, </a:t>
            </a:r>
            <a:endParaRPr lang="nl-NL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9" t="8882" r="7847" b="6092"/>
          <a:stretch/>
        </p:blipFill>
        <p:spPr>
          <a:xfrm>
            <a:off x="700217" y="4165014"/>
            <a:ext cx="4978904" cy="25405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" t="9604" r="8028" b="6091"/>
          <a:stretch/>
        </p:blipFill>
        <p:spPr>
          <a:xfrm>
            <a:off x="700216" y="1548714"/>
            <a:ext cx="4971393" cy="25125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11" b="9790"/>
          <a:stretch/>
        </p:blipFill>
        <p:spPr>
          <a:xfrm>
            <a:off x="8559113" y="60002"/>
            <a:ext cx="3180579" cy="67342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85470" y="1317881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T-series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44010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252797" y="1075622"/>
            <a:ext cx="347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, </a:t>
            </a:r>
            <a:endParaRPr lang="nl-NL" dirty="0"/>
          </a:p>
        </p:txBody>
      </p:sp>
      <p:sp>
        <p:nvSpPr>
          <p:cNvPr id="14" name="TextBox 13"/>
          <p:cNvSpPr txBox="1"/>
          <p:nvPr/>
        </p:nvSpPr>
        <p:spPr>
          <a:xfrm>
            <a:off x="6285470" y="1317881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T-series</a:t>
            </a:r>
            <a:endParaRPr lang="nl-NL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59" y="1696994"/>
            <a:ext cx="4050570" cy="49903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686" y="1863464"/>
            <a:ext cx="6545100" cy="48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24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326</Words>
  <Application>Microsoft Office PowerPoint</Application>
  <PresentationFormat>Widescreen</PresentationFormat>
  <Paragraphs>72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Office Theme</vt:lpstr>
      <vt:lpstr>Fitting of Hex-Ge spectra</vt:lpstr>
      <vt:lpstr>Model 1: Simplest</vt:lpstr>
      <vt:lpstr>Model 1: Simplest</vt:lpstr>
      <vt:lpstr>Model 1: Simplest</vt:lpstr>
      <vt:lpstr>Model 1: Simplest</vt:lpstr>
      <vt:lpstr>Model 2: Smooth DOS </vt:lpstr>
      <vt:lpstr>Model 2: Smooth DOS </vt:lpstr>
      <vt:lpstr>Model 2: Smooth DOS </vt:lpstr>
      <vt:lpstr>Model 2: Smooth DOS </vt:lpstr>
      <vt:lpstr>Model 2: Smooth DOS </vt:lpstr>
      <vt:lpstr>Model 2: Smooth DOS </vt:lpstr>
      <vt:lpstr>Model 3: Lasher-Stern-Wurfel model</vt:lpstr>
      <vt:lpstr>Model 3: Lasher-Stern-Wurfel model</vt:lpstr>
      <vt:lpstr>Model 3: Lasher-Stern-Wurfel model</vt:lpstr>
      <vt:lpstr>Model 3: Lasher-Stern-Wurfel model</vt:lpstr>
      <vt:lpstr>Model 3: Lasher-Stern-Wurfel model</vt:lpstr>
      <vt:lpstr>Model 3: Lasher-Stern-Wurfel model</vt:lpstr>
    </vt:vector>
  </TitlesOfParts>
  <Company>TU/e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Fitting of Hex-Ge spectra</dc:title>
  <dc:creator>Dijkstra, A.</dc:creator>
  <cp:lastModifiedBy>Dijkstra, A.</cp:lastModifiedBy>
  <cp:revision>35</cp:revision>
  <dcterms:created xsi:type="dcterms:W3CDTF">2019-06-13T11:16:23Z</dcterms:created>
  <dcterms:modified xsi:type="dcterms:W3CDTF">2019-09-04T10:53:17Z</dcterms:modified>
</cp:coreProperties>
</file>